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9" r:id="rId1"/>
  </p:sldMasterIdLst>
  <p:notesMasterIdLst>
    <p:notesMasterId r:id="rId7"/>
  </p:notesMasterIdLst>
  <p:handoutMasterIdLst>
    <p:handoutMasterId r:id="rId8"/>
  </p:handoutMasterIdLst>
  <p:sldIdLst>
    <p:sldId id="1016" r:id="rId2"/>
    <p:sldId id="1126" r:id="rId3"/>
    <p:sldId id="1128" r:id="rId4"/>
    <p:sldId id="1127" r:id="rId5"/>
    <p:sldId id="1125" r:id="rId6"/>
  </p:sldIdLst>
  <p:sldSz cx="9144000" cy="6858000" type="screen4x3"/>
  <p:notesSz cx="6985000" cy="9283700"/>
  <p:defaultTextStyle>
    <a:defPPr>
      <a:defRPr lang="en-US"/>
    </a:defPPr>
    <a:lvl1pPr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1pPr>
    <a:lvl2pPr marL="457200"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2pPr>
    <a:lvl3pPr marL="914400"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3pPr>
    <a:lvl4pPr marL="1371600"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4pPr>
    <a:lvl5pPr marL="1828800"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5pPr>
    <a:lvl6pPr marL="2286000" algn="l" defTabSz="457200" rtl="0" eaLnBrk="1" latinLnBrk="0" hangingPunct="1">
      <a:defRPr sz="3600" kern="1200">
        <a:solidFill>
          <a:srgbClr val="000099"/>
        </a:solidFill>
        <a:latin typeface="Arial" charset="0"/>
        <a:ea typeface="+mn-ea"/>
        <a:cs typeface="+mn-cs"/>
      </a:defRPr>
    </a:lvl6pPr>
    <a:lvl7pPr marL="2743200" algn="l" defTabSz="457200" rtl="0" eaLnBrk="1" latinLnBrk="0" hangingPunct="1">
      <a:defRPr sz="3600" kern="1200">
        <a:solidFill>
          <a:srgbClr val="000099"/>
        </a:solidFill>
        <a:latin typeface="Arial" charset="0"/>
        <a:ea typeface="+mn-ea"/>
        <a:cs typeface="+mn-cs"/>
      </a:defRPr>
    </a:lvl7pPr>
    <a:lvl8pPr marL="3200400" algn="l" defTabSz="457200" rtl="0" eaLnBrk="1" latinLnBrk="0" hangingPunct="1">
      <a:defRPr sz="3600" kern="1200">
        <a:solidFill>
          <a:srgbClr val="000099"/>
        </a:solidFill>
        <a:latin typeface="Arial" charset="0"/>
        <a:ea typeface="+mn-ea"/>
        <a:cs typeface="+mn-cs"/>
      </a:defRPr>
    </a:lvl8pPr>
    <a:lvl9pPr marL="3657600" algn="l" defTabSz="457200" rtl="0" eaLnBrk="1" latinLnBrk="0" hangingPunct="1">
      <a:defRPr sz="3600" kern="1200">
        <a:solidFill>
          <a:srgbClr val="000099"/>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0334" autoAdjust="0"/>
  </p:normalViewPr>
  <p:slideViewPr>
    <p:cSldViewPr>
      <p:cViewPr varScale="1">
        <p:scale>
          <a:sx n="105" d="100"/>
          <a:sy n="105" d="100"/>
        </p:scale>
        <p:origin x="25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3"/>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3315"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3316"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3317"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latin typeface="Times New Roman" charset="0"/>
              </a:defRPr>
            </a:lvl1pPr>
          </a:lstStyle>
          <a:p>
            <a:fld id="{EE4D7C5C-F88A-E747-95E1-F132DAF5BF5D}" type="slidenum">
              <a:rPr lang="en-US"/>
              <a:pPr/>
              <a:t>‹#›</a:t>
            </a:fld>
            <a:endParaRPr lang="en-US"/>
          </a:p>
        </p:txBody>
      </p:sp>
    </p:spTree>
    <p:extLst>
      <p:ext uri="{BB962C8B-B14F-4D97-AF65-F5344CB8AC3E}">
        <p14:creationId xmlns:p14="http://schemas.microsoft.com/office/powerpoint/2010/main" val="3093425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126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spcBef>
                <a:spcPct val="0"/>
              </a:spcBef>
              <a:buClrTx/>
              <a:buSzTx/>
              <a:buFontTx/>
              <a:buNone/>
              <a:defRPr sz="1200">
                <a:solidFill>
                  <a:schemeClr val="tx1"/>
                </a:solidFill>
                <a:latin typeface="Times New Roman" charset="0"/>
              </a:defRPr>
            </a:lvl1pPr>
          </a:lstStyle>
          <a:p>
            <a:fld id="{AFB41F92-506F-E341-9319-554CB8B4B2B5}" type="slidenum">
              <a:rPr lang="en-US"/>
              <a:pPr/>
              <a:t>‹#›</a:t>
            </a:fld>
            <a:endParaRPr lang="en-US"/>
          </a:p>
        </p:txBody>
      </p:sp>
    </p:spTree>
    <p:extLst>
      <p:ext uri="{BB962C8B-B14F-4D97-AF65-F5344CB8AC3E}">
        <p14:creationId xmlns:p14="http://schemas.microsoft.com/office/powerpoint/2010/main" val="1244402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81100" y="693738"/>
            <a:ext cx="4622800" cy="3467100"/>
          </a:xfrm>
          <a:ln/>
        </p:spPr>
      </p:sp>
      <p:sp>
        <p:nvSpPr>
          <p:cNvPr id="11267" name="Rectangle 3"/>
          <p:cNvSpPr>
            <a:spLocks noGrp="1" noChangeArrowheads="1"/>
          </p:cNvSpPr>
          <p:nvPr>
            <p:ph type="body" idx="1"/>
          </p:nvPr>
        </p:nvSpPr>
        <p:spPr>
          <a:xfrm>
            <a:off x="931863" y="4392613"/>
            <a:ext cx="5121275" cy="4160837"/>
          </a:xfrm>
          <a:noFill/>
          <a:ln/>
        </p:spPr>
        <p:txBody>
          <a:bodyPr/>
          <a:lstStyle/>
          <a:p>
            <a:endParaRPr lang="en-US">
              <a:latin typeface="Times New Roman" charset="0"/>
            </a:endParaRPr>
          </a:p>
        </p:txBody>
      </p:sp>
    </p:spTree>
    <p:extLst>
      <p:ext uri="{BB962C8B-B14F-4D97-AF65-F5344CB8AC3E}">
        <p14:creationId xmlns:p14="http://schemas.microsoft.com/office/powerpoint/2010/main" val="3208889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81100" y="692150"/>
            <a:ext cx="4622800" cy="3467100"/>
          </a:xfrm>
          <a:ln/>
        </p:spPr>
      </p:sp>
      <p:sp>
        <p:nvSpPr>
          <p:cNvPr id="12291" name="Rectangle 3"/>
          <p:cNvSpPr>
            <a:spLocks noGrp="1" noChangeArrowheads="1"/>
          </p:cNvSpPr>
          <p:nvPr>
            <p:ph type="body" idx="1"/>
          </p:nvPr>
        </p:nvSpPr>
        <p:spPr>
          <a:xfrm>
            <a:off x="931863" y="4392613"/>
            <a:ext cx="5164137" cy="4381500"/>
          </a:xfrm>
          <a:noFill/>
          <a:ln/>
        </p:spPr>
        <p:txBody>
          <a:bodyPr/>
          <a:lstStyle/>
          <a:p>
            <a:r>
              <a:rPr lang="en-US">
                <a:latin typeface="Times New Roman" charset="0"/>
              </a:rPr>
              <a:t>Notes:</a:t>
            </a:r>
          </a:p>
        </p:txBody>
      </p:sp>
    </p:spTree>
    <p:extLst>
      <p:ext uri="{BB962C8B-B14F-4D97-AF65-F5344CB8AC3E}">
        <p14:creationId xmlns:p14="http://schemas.microsoft.com/office/powerpoint/2010/main" val="1753968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81100" y="692150"/>
            <a:ext cx="4622800" cy="3467100"/>
          </a:xfrm>
          <a:ln/>
        </p:spPr>
      </p:sp>
      <p:sp>
        <p:nvSpPr>
          <p:cNvPr id="13315" name="Rectangle 3"/>
          <p:cNvSpPr>
            <a:spLocks noGrp="1" noChangeArrowheads="1"/>
          </p:cNvSpPr>
          <p:nvPr>
            <p:ph type="body" idx="1"/>
          </p:nvPr>
        </p:nvSpPr>
        <p:spPr>
          <a:xfrm>
            <a:off x="931863" y="4392613"/>
            <a:ext cx="5121275" cy="4162425"/>
          </a:xfrm>
          <a:noFill/>
          <a:ln/>
        </p:spPr>
        <p:txBody>
          <a:bodyPr/>
          <a:lstStyle/>
          <a:p>
            <a:r>
              <a:rPr lang="en-US">
                <a:latin typeface="Times New Roman" charset="0"/>
              </a:rPr>
              <a:t>Notes:</a:t>
            </a:r>
          </a:p>
        </p:txBody>
      </p:sp>
    </p:spTree>
    <p:extLst>
      <p:ext uri="{BB962C8B-B14F-4D97-AF65-F5344CB8AC3E}">
        <p14:creationId xmlns:p14="http://schemas.microsoft.com/office/powerpoint/2010/main" val="127895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81100" y="692150"/>
            <a:ext cx="4622800" cy="3467100"/>
          </a:xfrm>
          <a:ln/>
        </p:spPr>
      </p:sp>
      <p:sp>
        <p:nvSpPr>
          <p:cNvPr id="13315" name="Rectangle 3"/>
          <p:cNvSpPr>
            <a:spLocks noGrp="1" noChangeArrowheads="1"/>
          </p:cNvSpPr>
          <p:nvPr>
            <p:ph type="body" idx="1"/>
          </p:nvPr>
        </p:nvSpPr>
        <p:spPr>
          <a:xfrm>
            <a:off x="931863" y="4392613"/>
            <a:ext cx="5121275" cy="4162425"/>
          </a:xfrm>
          <a:noFill/>
          <a:ln/>
        </p:spPr>
        <p:txBody>
          <a:bodyPr/>
          <a:lstStyle/>
          <a:p>
            <a:r>
              <a:rPr lang="en-US">
                <a:latin typeface="Times New Roman" charset="0"/>
              </a:rPr>
              <a:t>Notes:</a:t>
            </a:r>
          </a:p>
        </p:txBody>
      </p:sp>
    </p:spTree>
    <p:extLst>
      <p:ext uri="{BB962C8B-B14F-4D97-AF65-F5344CB8AC3E}">
        <p14:creationId xmlns:p14="http://schemas.microsoft.com/office/powerpoint/2010/main" val="1411986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81100" y="693738"/>
            <a:ext cx="4622800" cy="3467100"/>
          </a:xfrm>
          <a:ln/>
        </p:spPr>
      </p:sp>
      <p:sp>
        <p:nvSpPr>
          <p:cNvPr id="17411" name="Rectangle 3"/>
          <p:cNvSpPr>
            <a:spLocks noGrp="1" noChangeArrowheads="1"/>
          </p:cNvSpPr>
          <p:nvPr>
            <p:ph type="body" idx="1"/>
          </p:nvPr>
        </p:nvSpPr>
        <p:spPr>
          <a:xfrm>
            <a:off x="931863" y="4392613"/>
            <a:ext cx="5121275" cy="4160837"/>
          </a:xfrm>
          <a:noFill/>
          <a:ln/>
        </p:spPr>
        <p:txBody>
          <a:bodyPr/>
          <a:lstStyle/>
          <a:p>
            <a:r>
              <a:rPr lang="en-US" dirty="0">
                <a:latin typeface="Times New Roman" charset="0"/>
              </a:rPr>
              <a:t>If you’d like to learn more about electronic services, you’ll want to attend the session on the Electronic Services being presented this afternoon by Christian </a:t>
            </a:r>
            <a:r>
              <a:rPr lang="en-US" dirty="0" err="1">
                <a:latin typeface="Times New Roman" charset="0"/>
              </a:rPr>
              <a:t>Borgert</a:t>
            </a:r>
            <a:r>
              <a:rPr lang="en-US" dirty="0">
                <a:latin typeface="Times New Roman" charset="0"/>
              </a:rPr>
              <a:t> (BORE-GERT) and Chip Dawson.  If you miss this afternoon’s session, you can see it tomorrow morning.</a:t>
            </a:r>
          </a:p>
          <a:p>
            <a:r>
              <a:rPr lang="en-US" dirty="0">
                <a:latin typeface="Times New Roman" charset="0"/>
              </a:rPr>
              <a:t>Now I’d like to answer your questions about newsletters and electronic services . . . </a:t>
            </a:r>
          </a:p>
          <a:p>
            <a:endParaRPr lang="en-US" dirty="0">
              <a:latin typeface="Times New Roman" charset="0"/>
            </a:endParaRPr>
          </a:p>
          <a:p>
            <a:r>
              <a:rPr lang="en-US" dirty="0">
                <a:latin typeface="Times New Roman" charset="0"/>
              </a:rPr>
              <a:t>(After Q&amp;A)</a:t>
            </a:r>
          </a:p>
          <a:p>
            <a:endParaRPr lang="en-US" dirty="0">
              <a:latin typeface="Times New Roman" charset="0"/>
            </a:endParaRPr>
          </a:p>
          <a:p>
            <a:r>
              <a:rPr lang="en-US" dirty="0">
                <a:latin typeface="Times New Roman" charset="0"/>
              </a:rPr>
              <a:t>I’m sorry we don’t have time to answer all of your questions, but we have an abundance of expertise with us this weekend, and much of it is in the Computer Lab upstairs.  Stop by and get more information anytime.</a:t>
            </a:r>
          </a:p>
        </p:txBody>
      </p:sp>
    </p:spTree>
    <p:extLst>
      <p:ext uri="{BB962C8B-B14F-4D97-AF65-F5344CB8AC3E}">
        <p14:creationId xmlns:p14="http://schemas.microsoft.com/office/powerpoint/2010/main" val="6260159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a:ln w="9525">
            <a:noFill/>
            <a:miter lim="800000"/>
            <a:headEnd/>
            <a:tailEnd/>
          </a:ln>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lstStyle/>
          <a:p>
            <a:pPr>
              <a:buFont typeface="Monotype Sorts" pitchFamily="2" charset="2"/>
              <a:buNone/>
              <a:defRPr/>
            </a:pPr>
            <a:endParaRPr lang="en-US"/>
          </a:p>
        </p:txBody>
      </p:sp>
      <p:pic>
        <p:nvPicPr>
          <p:cNvPr id="1029" name="Picture 5" descr="ieeeblu"/>
          <p:cNvPicPr>
            <a:picLocks noChangeAspect="1" noChangeArrowheads="1"/>
          </p:cNvPicPr>
          <p:nvPr/>
        </p:nvPicPr>
        <p:blipFill>
          <a:blip r:embed="rId13"/>
          <a:srcRect/>
          <a:stretch>
            <a:fillRect/>
          </a:stretch>
        </p:blipFill>
        <p:spPr bwMode="auto">
          <a:xfrm>
            <a:off x="7504113" y="6281738"/>
            <a:ext cx="1066800" cy="325437"/>
          </a:xfrm>
          <a:prstGeom prst="rect">
            <a:avLst/>
          </a:prstGeom>
          <a:noFill/>
          <a:ln w="9525">
            <a:noFill/>
            <a:miter lim="800000"/>
            <a:headEnd/>
            <a:tailEnd/>
          </a:ln>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spAutoFit/>
          </a:bodyPr>
          <a:lstStyle/>
          <a:p>
            <a:pPr>
              <a:spcBef>
                <a:spcPct val="50000"/>
              </a:spcBef>
              <a:buClrTx/>
              <a:buSzTx/>
              <a:buFontTx/>
              <a:buNone/>
              <a:defRPr/>
            </a:pPr>
            <a:r>
              <a:rPr lang="en-US" sz="1400" b="1"/>
              <a:t>IEEE Central Texas Section</a:t>
            </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charset="2"/>
        <a:buChar char="l"/>
        <a:defRPr sz="2800">
          <a:solidFill>
            <a:srgbClr val="000099"/>
          </a:solidFill>
          <a:latin typeface="+mn-lt"/>
          <a:ea typeface="ＭＳ Ｐゴシック" charset="-128"/>
        </a:defRPr>
      </a:lvl2pPr>
      <a:lvl3pPr marL="1143000" indent="-228600" algn="l" rtl="0" eaLnBrk="0" fontAlgn="base" hangingPunct="0">
        <a:spcBef>
          <a:spcPct val="20000"/>
        </a:spcBef>
        <a:spcAft>
          <a:spcPct val="0"/>
        </a:spcAft>
        <a:buClr>
          <a:srgbClr val="CC3300"/>
        </a:buClr>
        <a:buSzPct val="50000"/>
        <a:buFont typeface="Monotype Sorts" charset="2"/>
        <a:buChar char="l"/>
        <a:defRPr sz="2400">
          <a:solidFill>
            <a:srgbClr val="000099"/>
          </a:solidFill>
          <a:latin typeface="+mn-lt"/>
          <a:ea typeface="ＭＳ Ｐゴシック" charset="-128"/>
        </a:defRPr>
      </a:lvl3pPr>
      <a:lvl4pPr marL="16002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4pPr>
      <a:lvl5pPr marL="20574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Word_Document2.doc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7700" y="1447800"/>
            <a:ext cx="7848600" cy="3810000"/>
          </a:xfrm>
        </p:spPr>
        <p:txBody>
          <a:bodyPr/>
          <a:lstStyle/>
          <a:p>
            <a:r>
              <a:rPr lang="en-US" sz="4400" dirty="0" smtClean="0"/>
              <a:t>Trinity University </a:t>
            </a:r>
            <a:br>
              <a:rPr lang="en-US" sz="4400" dirty="0" smtClean="0"/>
            </a:br>
            <a:r>
              <a:rPr lang="en-US" sz="4400" dirty="0" smtClean="0"/>
              <a:t>Student Branch</a:t>
            </a:r>
            <a:r>
              <a:rPr lang="en-US" sz="4400" dirty="0"/>
              <a:t/>
            </a:r>
            <a:br>
              <a:rPr lang="en-US" sz="4400" dirty="0"/>
            </a:br>
            <a:r>
              <a:rPr lang="en-US" sz="4400" dirty="0"/>
              <a:t/>
            </a:r>
            <a:br>
              <a:rPr lang="en-US" sz="4400" dirty="0"/>
            </a:br>
            <a:r>
              <a:rPr lang="en-US" b="0" dirty="0"/>
              <a:t/>
            </a:r>
            <a:br>
              <a:rPr lang="en-US" b="0" dirty="0"/>
            </a:br>
            <a:r>
              <a:rPr lang="en-US" b="0" dirty="0"/>
              <a:t/>
            </a:r>
            <a:br>
              <a:rPr lang="en-US" b="0" dirty="0"/>
            </a:br>
            <a:r>
              <a:rPr lang="en-US" b="0" dirty="0"/>
              <a:t>IEEE Central Texas Section</a:t>
            </a:r>
            <a:br>
              <a:rPr lang="en-US" b="0" dirty="0"/>
            </a:br>
            <a:r>
              <a:rPr lang="en-US" b="0" dirty="0"/>
              <a:t/>
            </a:r>
            <a:br>
              <a:rPr lang="en-US" b="0" dirty="0"/>
            </a:br>
            <a:r>
              <a:rPr lang="en-US" b="0" dirty="0"/>
              <a:t> </a:t>
            </a:r>
            <a:r>
              <a:rPr lang="en-US" b="0" dirty="0" smtClean="0"/>
              <a:t>Phase I &amp; II Status Report</a:t>
            </a:r>
            <a:br>
              <a:rPr lang="en-US" b="0" dirty="0" smtClean="0"/>
            </a:br>
            <a:r>
              <a:rPr lang="en-US" b="0" dirty="0" smtClean="0"/>
              <a:t>Jan 24, 2015 </a:t>
            </a:r>
            <a:r>
              <a:rPr lang="en-US" b="0" dirty="0"/>
              <a:t/>
            </a:r>
            <a:br>
              <a:rPr lang="en-US" b="0" dirty="0"/>
            </a:br>
            <a:r>
              <a:rPr lang="en-US" b="0" dirty="0"/>
              <a:t>San Marcos, TX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1143000"/>
          </a:xfrm>
        </p:spPr>
        <p:txBody>
          <a:bodyPr/>
          <a:lstStyle/>
          <a:p>
            <a:r>
              <a:rPr lang="en-US" u="sng" dirty="0" smtClean="0"/>
              <a:t>Phase I</a:t>
            </a:r>
            <a:endParaRPr lang="en-US" u="sng" dirty="0"/>
          </a:p>
        </p:txBody>
      </p:sp>
      <p:graphicFrame>
        <p:nvGraphicFramePr>
          <p:cNvPr id="2" name="Object 1"/>
          <p:cNvGraphicFramePr>
            <a:graphicFrameLocks noChangeAspect="1"/>
          </p:cNvGraphicFramePr>
          <p:nvPr>
            <p:extLst>
              <p:ext uri="{D42A27DB-BD31-4B8C-83A1-F6EECF244321}">
                <p14:modId xmlns:p14="http://schemas.microsoft.com/office/powerpoint/2010/main" val="1447188353"/>
              </p:ext>
            </p:extLst>
          </p:nvPr>
        </p:nvGraphicFramePr>
        <p:xfrm>
          <a:off x="-1146175" y="1296988"/>
          <a:ext cx="11180763" cy="5230812"/>
        </p:xfrm>
        <a:graphic>
          <a:graphicData uri="http://schemas.openxmlformats.org/presentationml/2006/ole">
            <mc:AlternateContent xmlns:mc="http://schemas.openxmlformats.org/markup-compatibility/2006">
              <mc:Choice xmlns:v="urn:schemas-microsoft-com:vml" Requires="v">
                <p:oleObj spid="_x0000_s1042" name="Document" r:id="rId4" imgW="8385245" imgH="3919305" progId="Word.Document.12">
                  <p:embed/>
                </p:oleObj>
              </mc:Choice>
              <mc:Fallback>
                <p:oleObj name="Document" r:id="rId4" imgW="8385245" imgH="3919305" progId="Word.Document.12">
                  <p:embed/>
                  <p:pic>
                    <p:nvPicPr>
                      <p:cNvPr id="0" name=""/>
                      <p:cNvPicPr/>
                      <p:nvPr/>
                    </p:nvPicPr>
                    <p:blipFill>
                      <a:blip r:embed="rId5"/>
                      <a:stretch>
                        <a:fillRect/>
                      </a:stretch>
                    </p:blipFill>
                    <p:spPr>
                      <a:xfrm>
                        <a:off x="-1146175" y="1296988"/>
                        <a:ext cx="11180763" cy="5230812"/>
                      </a:xfrm>
                      <a:prstGeom prst="rect">
                        <a:avLst/>
                      </a:prstGeom>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23887" y="228600"/>
            <a:ext cx="7772400" cy="609600"/>
          </a:xfrm>
        </p:spPr>
        <p:txBody>
          <a:bodyPr/>
          <a:lstStyle/>
          <a:p>
            <a:r>
              <a:rPr lang="en-US" u="sng" dirty="0" smtClean="0"/>
              <a:t>Initial Phase </a:t>
            </a:r>
            <a:r>
              <a:rPr lang="en-US" u="sng" dirty="0" smtClean="0"/>
              <a:t>II &amp; </a:t>
            </a:r>
            <a:r>
              <a:rPr lang="en-US" u="sng" dirty="0" smtClean="0"/>
              <a:t>R5 Budget</a:t>
            </a:r>
            <a:endParaRPr lang="en-US" u="sng" dirty="0"/>
          </a:p>
        </p:txBody>
      </p:sp>
      <p:graphicFrame>
        <p:nvGraphicFramePr>
          <p:cNvPr id="3" name="Table 2"/>
          <p:cNvGraphicFramePr>
            <a:graphicFrameLocks noGrp="1"/>
          </p:cNvGraphicFramePr>
          <p:nvPr>
            <p:extLst>
              <p:ext uri="{D42A27DB-BD31-4B8C-83A1-F6EECF244321}">
                <p14:modId xmlns:p14="http://schemas.microsoft.com/office/powerpoint/2010/main" val="1193444118"/>
              </p:ext>
            </p:extLst>
          </p:nvPr>
        </p:nvGraphicFramePr>
        <p:xfrm>
          <a:off x="990600" y="1450204"/>
          <a:ext cx="7238999" cy="3865620"/>
        </p:xfrm>
        <a:graphic>
          <a:graphicData uri="http://schemas.openxmlformats.org/drawingml/2006/table">
            <a:tbl>
              <a:tblPr firstRow="1" firstCol="1" bandRow="1">
                <a:tableStyleId>{00A15C55-8517-42AA-B614-E9B94910E393}</a:tableStyleId>
              </a:tblPr>
              <a:tblGrid>
                <a:gridCol w="3197021"/>
                <a:gridCol w="2122923"/>
                <a:gridCol w="909824"/>
                <a:gridCol w="1009231"/>
              </a:tblGrid>
              <a:tr h="712275">
                <a:tc>
                  <a:txBody>
                    <a:bodyPr/>
                    <a:lstStyle/>
                    <a:p>
                      <a:pPr marL="0" marR="0">
                        <a:lnSpc>
                          <a:spcPct val="115000"/>
                        </a:lnSpc>
                        <a:spcBef>
                          <a:spcPts val="0"/>
                        </a:spcBef>
                        <a:spcAft>
                          <a:spcPts val="0"/>
                        </a:spcAft>
                      </a:pPr>
                      <a:r>
                        <a:rPr lang="en-US" sz="1600">
                          <a:effectLst/>
                        </a:rPr>
                        <a:t>Item</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Quantity</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Base Price</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Total Price</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r>
              <a:tr h="712275">
                <a:tc>
                  <a:txBody>
                    <a:bodyPr/>
                    <a:lstStyle/>
                    <a:p>
                      <a:pPr marL="0" marR="0">
                        <a:lnSpc>
                          <a:spcPct val="115000"/>
                        </a:lnSpc>
                        <a:spcBef>
                          <a:spcPts val="0"/>
                        </a:spcBef>
                        <a:spcAft>
                          <a:spcPts val="0"/>
                        </a:spcAft>
                      </a:pPr>
                      <a:r>
                        <a:rPr lang="en-US" sz="1600">
                          <a:effectLst/>
                        </a:rPr>
                        <a:t>Transportation Expenses (543 Miles)</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2</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300/car</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$ 600.00</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r>
              <a:tr h="712275">
                <a:tc>
                  <a:txBody>
                    <a:bodyPr/>
                    <a:lstStyle/>
                    <a:p>
                      <a:pPr marL="0" marR="0">
                        <a:lnSpc>
                          <a:spcPct val="115000"/>
                        </a:lnSpc>
                        <a:spcBef>
                          <a:spcPts val="0"/>
                        </a:spcBef>
                        <a:spcAft>
                          <a:spcPts val="0"/>
                        </a:spcAft>
                      </a:pPr>
                      <a:r>
                        <a:rPr lang="en-US" sz="1600">
                          <a:effectLst/>
                        </a:rPr>
                        <a:t>Lodging</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4 (2 rooms for 2 nights) </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$ 140.00 </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$ 540.00</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r>
              <a:tr h="433262">
                <a:tc>
                  <a:txBody>
                    <a:bodyPr/>
                    <a:lstStyle/>
                    <a:p>
                      <a:pPr marL="0" marR="0">
                        <a:lnSpc>
                          <a:spcPct val="115000"/>
                        </a:lnSpc>
                        <a:spcBef>
                          <a:spcPts val="0"/>
                        </a:spcBef>
                        <a:spcAft>
                          <a:spcPts val="0"/>
                        </a:spcAft>
                      </a:pPr>
                      <a:r>
                        <a:rPr lang="en-US" sz="1600">
                          <a:effectLst/>
                        </a:rPr>
                        <a:t>Conference Registration</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6</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$160 </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$ 960.00</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r>
              <a:tr h="433262">
                <a:tc>
                  <a:txBody>
                    <a:bodyPr/>
                    <a:lstStyle/>
                    <a:p>
                      <a:pPr marL="0" marR="0">
                        <a:lnSpc>
                          <a:spcPct val="115000"/>
                        </a:lnSpc>
                        <a:spcBef>
                          <a:spcPts val="0"/>
                        </a:spcBef>
                        <a:spcAft>
                          <a:spcPts val="0"/>
                        </a:spcAft>
                      </a:pPr>
                      <a:r>
                        <a:rPr lang="en-US" sz="1600">
                          <a:effectLst/>
                        </a:rPr>
                        <a:t>Food</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6</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$100 </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marL="0" marR="0">
                        <a:lnSpc>
                          <a:spcPct val="115000"/>
                        </a:lnSpc>
                        <a:spcBef>
                          <a:spcPts val="0"/>
                        </a:spcBef>
                        <a:spcAft>
                          <a:spcPts val="0"/>
                        </a:spcAft>
                      </a:pPr>
                      <a:r>
                        <a:rPr lang="en-US" sz="1600">
                          <a:effectLst/>
                        </a:rPr>
                        <a:t>$ 600.00</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r>
              <a:tr h="712275">
                <a:tc>
                  <a:txBody>
                    <a:bodyPr/>
                    <a:lstStyle/>
                    <a:p>
                      <a:pPr marL="0" marR="0">
                        <a:lnSpc>
                          <a:spcPct val="115000"/>
                        </a:lnSpc>
                        <a:spcBef>
                          <a:spcPts val="0"/>
                        </a:spcBef>
                        <a:spcAft>
                          <a:spcPts val="0"/>
                        </a:spcAft>
                      </a:pPr>
                      <a:r>
                        <a:rPr lang="en-US" sz="1600">
                          <a:effectLst/>
                        </a:rPr>
                        <a:t>Grand Total</a:t>
                      </a:r>
                      <a:endParaRPr lang="en-US" sz="160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c>
                  <a:txBody>
                    <a:bodyPr/>
                    <a:lstStyle/>
                    <a:p>
                      <a:pPr>
                        <a:lnSpc>
                          <a:spcPct val="115000"/>
                        </a:lnSpc>
                      </a:pPr>
                      <a:endParaRPr lang="en-US" sz="1500">
                        <a:effectLst/>
                        <a:latin typeface="Calibri" panose="020F0502020204030204" pitchFamily="34" charset="0"/>
                      </a:endParaRPr>
                    </a:p>
                  </a:txBody>
                  <a:tcPr marL="88455" marR="88455" marT="88455" marB="88455"/>
                </a:tc>
                <a:tc>
                  <a:txBody>
                    <a:bodyPr/>
                    <a:lstStyle/>
                    <a:p>
                      <a:pPr>
                        <a:lnSpc>
                          <a:spcPct val="115000"/>
                        </a:lnSpc>
                      </a:pPr>
                      <a:endParaRPr lang="en-US" sz="1500">
                        <a:effectLst/>
                        <a:latin typeface="Calibri" panose="020F0502020204030204" pitchFamily="34" charset="0"/>
                      </a:endParaRPr>
                    </a:p>
                  </a:txBody>
                  <a:tcPr marL="88455" marR="88455" marT="88455" marB="88455"/>
                </a:tc>
                <a:tc>
                  <a:txBody>
                    <a:bodyPr/>
                    <a:lstStyle/>
                    <a:p>
                      <a:pPr marL="0" marR="0">
                        <a:lnSpc>
                          <a:spcPct val="115000"/>
                        </a:lnSpc>
                        <a:spcBef>
                          <a:spcPts val="0"/>
                        </a:spcBef>
                        <a:spcAft>
                          <a:spcPts val="0"/>
                        </a:spcAft>
                      </a:pPr>
                      <a:r>
                        <a:rPr lang="en-US" sz="1600" dirty="0">
                          <a:effectLst/>
                        </a:rPr>
                        <a:t>$ 1554.00</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88455" marR="88455" marT="88455" marB="88455"/>
                </a:tc>
              </a:tr>
            </a:tbl>
          </a:graphicData>
        </a:graphic>
      </p:graphicFrame>
    </p:spTree>
    <p:extLst>
      <p:ext uri="{BB962C8B-B14F-4D97-AF65-F5344CB8AC3E}">
        <p14:creationId xmlns:p14="http://schemas.microsoft.com/office/powerpoint/2010/main" val="256724686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23887" y="228600"/>
            <a:ext cx="7772400" cy="609600"/>
          </a:xfrm>
        </p:spPr>
        <p:txBody>
          <a:bodyPr/>
          <a:lstStyle/>
          <a:p>
            <a:r>
              <a:rPr lang="en-US" u="sng" dirty="0" smtClean="0"/>
              <a:t>Phase II &amp; R5</a:t>
            </a:r>
            <a:endParaRPr lang="en-US" u="sng" dirty="0"/>
          </a:p>
        </p:txBody>
      </p:sp>
      <p:graphicFrame>
        <p:nvGraphicFramePr>
          <p:cNvPr id="4" name="Object 3"/>
          <p:cNvGraphicFramePr>
            <a:graphicFrameLocks noChangeAspect="1"/>
          </p:cNvGraphicFramePr>
          <p:nvPr>
            <p:extLst>
              <p:ext uri="{D42A27DB-BD31-4B8C-83A1-F6EECF244321}">
                <p14:modId xmlns:p14="http://schemas.microsoft.com/office/powerpoint/2010/main" val="2141284220"/>
              </p:ext>
            </p:extLst>
          </p:nvPr>
        </p:nvGraphicFramePr>
        <p:xfrm>
          <a:off x="-1019175" y="952500"/>
          <a:ext cx="11058525" cy="4772025"/>
        </p:xfrm>
        <a:graphic>
          <a:graphicData uri="http://schemas.openxmlformats.org/presentationml/2006/ole">
            <mc:AlternateContent xmlns:mc="http://schemas.openxmlformats.org/markup-compatibility/2006">
              <mc:Choice xmlns:v="urn:schemas-microsoft-com:vml" Requires="v">
                <p:oleObj spid="_x0000_s2065" name="Document" r:id="rId4" imgW="8312781" imgH="3586099" progId="Word.Document.12">
                  <p:embed/>
                </p:oleObj>
              </mc:Choice>
              <mc:Fallback>
                <p:oleObj name="Document" r:id="rId4" imgW="8312781" imgH="3586099" progId="Word.Document.12">
                  <p:embed/>
                  <p:pic>
                    <p:nvPicPr>
                      <p:cNvPr id="0" name=""/>
                      <p:cNvPicPr/>
                      <p:nvPr/>
                    </p:nvPicPr>
                    <p:blipFill>
                      <a:blip r:embed="rId5"/>
                      <a:stretch>
                        <a:fillRect/>
                      </a:stretch>
                    </p:blipFill>
                    <p:spPr>
                      <a:xfrm>
                        <a:off x="-1019175" y="952500"/>
                        <a:ext cx="11058525" cy="4772025"/>
                      </a:xfrm>
                      <a:prstGeom prst="rect">
                        <a:avLst/>
                      </a:prstGeom>
                    </p:spPr>
                  </p:pic>
                </p:oleObj>
              </mc:Fallback>
            </mc:AlternateContent>
          </a:graphicData>
        </a:graphic>
      </p:graphicFrame>
      <p:sp>
        <p:nvSpPr>
          <p:cNvPr id="2" name="TextBox 1"/>
          <p:cNvSpPr txBox="1"/>
          <p:nvPr/>
        </p:nvSpPr>
        <p:spPr>
          <a:xfrm>
            <a:off x="623887" y="5562600"/>
            <a:ext cx="8139113" cy="646331"/>
          </a:xfrm>
          <a:prstGeom prst="rect">
            <a:avLst/>
          </a:prstGeom>
          <a:noFill/>
        </p:spPr>
        <p:txBody>
          <a:bodyPr wrap="square" rtlCol="0">
            <a:spAutoFit/>
          </a:bodyPr>
          <a:lstStyle/>
          <a:p>
            <a:r>
              <a:rPr lang="en-US" sz="1200" dirty="0" smtClean="0"/>
              <a:t>*These numbers have been adjusted from Phase II to reflect a higher interest in participating in the competition. Phase II funding provided $1100, while the difference will be funded through Trinity Student Government and Trinity Engineering Department.</a:t>
            </a:r>
            <a:endParaRPr lang="en-US" sz="12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11175" y="1828800"/>
            <a:ext cx="8121650" cy="3168650"/>
          </a:xfrm>
        </p:spPr>
        <p:txBody>
          <a:bodyPr/>
          <a:lstStyle/>
          <a:p>
            <a:r>
              <a:rPr lang="en-US" sz="6000" dirty="0" smtClean="0"/>
              <a:t>QUESTIONS?</a:t>
            </a:r>
            <a:r>
              <a:rPr lang="en-US" sz="6000" dirty="0"/>
              <a:t/>
            </a:r>
            <a:br>
              <a:rPr lang="en-US" sz="6000" dirty="0"/>
            </a:br>
            <a:r>
              <a:rPr lang="en-US" sz="6000" dirty="0"/>
              <a:t/>
            </a:r>
            <a:br>
              <a:rPr lang="en-US" sz="6000" dirty="0"/>
            </a:br>
            <a:r>
              <a:rPr lang="en-US" sz="6000" dirty="0" smtClean="0"/>
              <a:t>Thank You</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kumimoji="0" lang="en-US" sz="36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kumimoji="0" lang="en-US" sz="3600" b="0" i="0" u="none" strike="noStrike" cap="none" normalizeH="0" baseline="0" smtClean="0">
            <a:ln>
              <a:noFill/>
            </a:ln>
            <a:solidFill>
              <a:srgbClr val="000099"/>
            </a:solidFill>
            <a:effectLst/>
            <a:latin typeface="Arial"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6643</TotalTime>
  <Words>221</Words>
  <Application>Microsoft Office PowerPoint</Application>
  <PresentationFormat>On-screen Show (4:3)</PresentationFormat>
  <Paragraphs>37</Paragraphs>
  <Slides>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5</vt:i4>
      </vt:variant>
    </vt:vector>
  </HeadingPairs>
  <TitlesOfParts>
    <vt:vector size="13" baseType="lpstr">
      <vt:lpstr>MS PGothic</vt:lpstr>
      <vt:lpstr>Arial</vt:lpstr>
      <vt:lpstr>Calibri</vt:lpstr>
      <vt:lpstr>Monotype Sorts</vt:lpstr>
      <vt:lpstr>Times New Roman</vt:lpstr>
      <vt:lpstr>CTS June 14th Meeting1</vt:lpstr>
      <vt:lpstr>Document</vt:lpstr>
      <vt:lpstr>Microsoft Word Document</vt:lpstr>
      <vt:lpstr>Trinity University  Student Branch    IEEE Central Texas Section   Phase I &amp; II Status Report Jan 24, 2015  San Marcos, TX</vt:lpstr>
      <vt:lpstr>Phase I</vt:lpstr>
      <vt:lpstr>Initial Phase II &amp; R5 Budget</vt:lpstr>
      <vt:lpstr>Phase II &amp; R5</vt:lpstr>
      <vt:lpstr>QUESTIONS?  Thank You</vt:lpstr>
    </vt:vector>
  </TitlesOfParts>
  <Company>Southwest Research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Mohsin Rahim;Kevin Gaughan;Maxwell Robinson</dc:creator>
  <cp:lastModifiedBy>Nararidh, Niti</cp:lastModifiedBy>
  <cp:revision>282</cp:revision>
  <cp:lastPrinted>2001-01-12T15:49:42Z</cp:lastPrinted>
  <dcterms:created xsi:type="dcterms:W3CDTF">2013-01-26T07:00:02Z</dcterms:created>
  <dcterms:modified xsi:type="dcterms:W3CDTF">2015-01-22T03:14:44Z</dcterms:modified>
</cp:coreProperties>
</file>